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4"/>
  </p:notesMasterIdLst>
  <p:handoutMasterIdLst>
    <p:handoutMasterId r:id="rId35"/>
  </p:handoutMasterIdLst>
  <p:sldIdLst>
    <p:sldId id="256" r:id="rId5"/>
    <p:sldId id="257" r:id="rId6"/>
    <p:sldId id="258" r:id="rId7"/>
    <p:sldId id="259" r:id="rId8"/>
    <p:sldId id="261" r:id="rId9"/>
    <p:sldId id="260" r:id="rId10"/>
    <p:sldId id="262" r:id="rId11"/>
    <p:sldId id="263" r:id="rId12"/>
    <p:sldId id="266" r:id="rId13"/>
    <p:sldId id="267" r:id="rId14"/>
    <p:sldId id="268" r:id="rId15"/>
    <p:sldId id="269" r:id="rId16"/>
    <p:sldId id="285" r:id="rId17"/>
    <p:sldId id="270" r:id="rId18"/>
    <p:sldId id="271" r:id="rId19"/>
    <p:sldId id="272" r:id="rId20"/>
    <p:sldId id="273" r:id="rId21"/>
    <p:sldId id="274" r:id="rId22"/>
    <p:sldId id="275" r:id="rId23"/>
    <p:sldId id="265" r:id="rId24"/>
    <p:sldId id="276" r:id="rId25"/>
    <p:sldId id="280" r:id="rId26"/>
    <p:sldId id="278" r:id="rId27"/>
    <p:sldId id="277" r:id="rId28"/>
    <p:sldId id="279" r:id="rId29"/>
    <p:sldId id="281" r:id="rId30"/>
    <p:sldId id="282" r:id="rId31"/>
    <p:sldId id="283" r:id="rId32"/>
    <p:sldId id="284" r:id="rId3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747576-E785-DE5B-2659-561661768C9A}" v="51" dt="2023-01-22T19:37:22.488"/>
    <p1510:client id="{51F8AACF-FDB2-4D96-B4A9-12953327CB9B}" v="1099" dt="2023-01-19T19:42:27.468"/>
    <p1510:client id="{525D8C5E-5F13-51FE-053E-919555F7C9C6}" v="2327" dt="2023-01-20T19:26:51.637"/>
    <p1510:client id="{53DF8940-0F74-71A7-BAEB-4A5ED3B6AA85}" v="10" dt="2023-01-22T13:17:10.480"/>
    <p1510:client id="{60C3D804-0D71-2508-DA45-022DC60FF517}" v="7" dt="2023-01-21T17:15:06.299"/>
    <p1510:client id="{A7B3BDA6-D6BC-84F5-5D93-A68B896C4BD8}" v="330" dt="2023-01-21T19:37:34.156"/>
    <p1510:client id="{C09748CD-FD96-922F-2362-11F588AF874A}" v="1612" dt="2023-01-21T16:34:11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96F3730-8562-4D7F-A2D1-B258C4FC42CB}" type="datetime1">
              <a:rPr lang="fr-FR" smtClean="0"/>
              <a:t>24/01/2023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28B237-C4D2-43EE-AC18-AA163EB3D7BC}" type="datetime1">
              <a:rPr lang="fr-FR" smtClean="0"/>
              <a:pPr/>
              <a:t>24/01/2023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01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8" name="Graphisme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es marché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sme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sme 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endParaRPr lang="fr-FR" noProof="0"/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eux conten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1" name="Graphisme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sme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5" name="Espace réservé du texte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7" name="Espace réservé du texte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6" name="Espace réservé du texte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7" name="Espace réservé du texte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Espace réservé de la date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37" name="Espace réservé du pied de page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38" name="Espace réservé du numéro de diapositive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 graphique SmartArt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4 personn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 équipe 8 personn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19" name="Espace réservé d’image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7" name="Espace réservé du texte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5" name="Espace réservé d’image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6" name="Espace réservé d’image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7" name="Espace réservé d’image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 rtl="0"/>
            <a:r>
              <a:rPr lang="fr-FR" noProof="0"/>
              <a:t>Cliquez sur l’icône pour ajouter une image</a:t>
            </a:r>
          </a:p>
        </p:txBody>
      </p:sp>
      <p:sp>
        <p:nvSpPr>
          <p:cNvPr id="58" name="Espace réservé d’image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Espace réservé du texte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2" name="Espace réservé du texte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3" name="Espace réservé du texte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0" name="Espace réservé du texte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4" name="Espace réservé du texte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1" name="Espace réservé du texte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65" name="Espace réservé du texte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pic>
        <p:nvPicPr>
          <p:cNvPr id="13" name="Graphisme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sme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4" name="Espace réservé du contenu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5" name="Espace réservé du contenu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26" name="Espace réservé du contenu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fr-FR" noProof="0"/>
              <a:t>Cliquez ici pour ajouter du contenu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#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e la date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22" name="Espace réservé du pied de page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24" name="Espace réservé du numéro de diapositive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pic>
        <p:nvPicPr>
          <p:cNvPr id="6" name="Graphisme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rogram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sme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sme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TITRE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LES STYLES DU TEXTE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6" name="Espace réservé du texte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sp>
        <p:nvSpPr>
          <p:cNvPr id="37" name="Espace réservé du texte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Cliquez ici pour modifier le style du texte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34" name="Espace réservé du texte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POUR AJOUTER UN SOUS-TITRE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sme 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sme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7" name="Espace réservé du texte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8" name="Espace réservé du texte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4" name="Espace réservé du texte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pic>
        <p:nvPicPr>
          <p:cNvPr id="2" name="Graphisme 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e la date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11" name="Espace réservé du numéro de diapositive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ICI POUR MODIFIER LE STYLE DU TITRE</a:t>
            </a:r>
          </a:p>
        </p:txBody>
      </p:sp>
      <p:pic>
        <p:nvPicPr>
          <p:cNvPr id="5" name="Graphisme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sme 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4" name="Espace réservé du texte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6" name="Espace réservé du texte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e la date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18" name="Espace réservé du pied de page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19" name="Espace réservé du numéro de diapositive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ois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CLIQUEZ ICI POUR MODIFIER LE TEXTE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ICI POUR MODIFIER LE TEXTE</a:t>
            </a:r>
          </a:p>
        </p:txBody>
      </p:sp>
      <p:sp>
        <p:nvSpPr>
          <p:cNvPr id="22" name="Espace réservé du conten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5" Type="http://schemas.openxmlformats.org/officeDocument/2006/relationships/image" Target="../media/image47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 rtlCol="0"/>
          <a:lstStyle/>
          <a:p>
            <a:pPr rtl="0"/>
            <a:r>
              <a:rPr lang="fr-BE">
                <a:effectLst/>
                <a:latin typeface="Arial" panose="020B0604020202020204" pitchFamily="34" charset="0"/>
              </a:rPr>
              <a:t>Gestion immobilière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rtlCol="0"/>
          <a:lstStyle/>
          <a:p>
            <a:pPr rtl="0"/>
            <a:r>
              <a:rPr lang="fr-FR"/>
              <a:t>Oumar Magomadov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0C3059-3E3D-3761-EAE4-0452E3CDF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9C6D60-2FB0-C7BA-812B-6C3CE6650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442CFB-53AE-2675-168A-E152FCBB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10</a:t>
            </a:fld>
            <a:endParaRPr lang="fr-FR" noProof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32617ED-60DF-6796-C017-DC6C1B416D48}"/>
              </a:ext>
            </a:extLst>
          </p:cNvPr>
          <p:cNvGrpSpPr/>
          <p:nvPr/>
        </p:nvGrpSpPr>
        <p:grpSpPr>
          <a:xfrm>
            <a:off x="3340396" y="2197396"/>
            <a:ext cx="1688805" cy="1796903"/>
            <a:chOff x="3340396" y="2197396"/>
            <a:chExt cx="1688805" cy="1796903"/>
          </a:xfrm>
        </p:grpSpPr>
        <p:pic>
          <p:nvPicPr>
            <p:cNvPr id="7" name="Image 7">
              <a:extLst>
                <a:ext uri="{FF2B5EF4-FFF2-40B4-BE49-F238E27FC236}">
                  <a16:creationId xmlns:a16="http://schemas.microsoft.com/office/drawing/2014/main" id="{42128365-8F66-F3D7-CF83-16F6CC808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3520" y="2651052"/>
              <a:ext cx="1369828" cy="1343247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D7BB196-07F5-F0C7-4342-C39A52251366}"/>
                </a:ext>
              </a:extLst>
            </p:cNvPr>
            <p:cNvSpPr txBox="1"/>
            <p:nvPr/>
          </p:nvSpPr>
          <p:spPr>
            <a:xfrm>
              <a:off x="3340396" y="2197396"/>
              <a:ext cx="1688805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/>
                <a:t>Contrainte </a:t>
              </a:r>
              <a:r>
                <a:rPr lang="fr-FR" b="1"/>
                <a:t>SQL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F47F33EF-7CC0-D937-1643-CC1AC6845AC1}"/>
              </a:ext>
            </a:extLst>
          </p:cNvPr>
          <p:cNvGrpSpPr/>
          <p:nvPr/>
        </p:nvGrpSpPr>
        <p:grpSpPr>
          <a:xfrm>
            <a:off x="5489501" y="2197396"/>
            <a:ext cx="2880095" cy="1858924"/>
            <a:chOff x="5489501" y="2197396"/>
            <a:chExt cx="2880095" cy="1858924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7D09369-97CB-217A-4753-DF31F3B87015}"/>
                </a:ext>
              </a:extLst>
            </p:cNvPr>
            <p:cNvSpPr txBox="1"/>
            <p:nvPr/>
          </p:nvSpPr>
          <p:spPr>
            <a:xfrm>
              <a:off x="5489501" y="2817629"/>
              <a:ext cx="607828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6000"/>
                <a:t>+</a:t>
              </a:r>
            </a:p>
          </p:txBody>
        </p:sp>
        <p:pic>
          <p:nvPicPr>
            <p:cNvPr id="10" name="Image 10">
              <a:extLst>
                <a:ext uri="{FF2B5EF4-FFF2-40B4-BE49-F238E27FC236}">
                  <a16:creationId xmlns:a16="http://schemas.microsoft.com/office/drawing/2014/main" id="{58CFA9C2-BBB4-96D4-A023-E5BC66A2A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38260" y="2597888"/>
              <a:ext cx="1449572" cy="1458432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5657CAAF-5DEC-C4E9-0170-3586B452D458}"/>
                </a:ext>
              </a:extLst>
            </p:cNvPr>
            <p:cNvSpPr txBox="1"/>
            <p:nvPr/>
          </p:nvSpPr>
          <p:spPr>
            <a:xfrm>
              <a:off x="6388396" y="2197396"/>
              <a:ext cx="1981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/>
                <a:t>Contrainte </a:t>
              </a:r>
              <a:r>
                <a:rPr lang="fr-FR" b="1"/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330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F1B62D-44E7-C5CA-30CE-614548A37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80B6E4-4851-EDE0-ADD5-7DC5E15A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6B0738-DA6A-EDAD-20A1-42F50215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11</a:t>
            </a:fld>
            <a:endParaRPr lang="fr-FR" noProof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F4D98C-6F9D-0F7B-9811-5A6F62F0353C}"/>
              </a:ext>
            </a:extLst>
          </p:cNvPr>
          <p:cNvSpPr txBox="1"/>
          <p:nvPr/>
        </p:nvSpPr>
        <p:spPr>
          <a:xfrm>
            <a:off x="2711302" y="965791"/>
            <a:ext cx="67569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L'unicité du nom d'appartement en utilisant une contrainte </a:t>
            </a:r>
            <a:r>
              <a:rPr lang="fr-FR" b="1"/>
              <a:t>SQL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1CBCA39E-B42C-6753-377C-56C0463D3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539" y="1805226"/>
            <a:ext cx="9610060" cy="25271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012E1D6F-2037-8DAE-0469-E5321348AAFA}"/>
              </a:ext>
            </a:extLst>
          </p:cNvPr>
          <p:cNvGrpSpPr/>
          <p:nvPr/>
        </p:nvGrpSpPr>
        <p:grpSpPr>
          <a:xfrm>
            <a:off x="3164958" y="2429539"/>
            <a:ext cx="5844362" cy="3115939"/>
            <a:chOff x="3164958" y="2429539"/>
            <a:chExt cx="5844362" cy="3115939"/>
          </a:xfrm>
        </p:grpSpPr>
        <p:pic>
          <p:nvPicPr>
            <p:cNvPr id="9" name="Image 9">
              <a:extLst>
                <a:ext uri="{FF2B5EF4-FFF2-40B4-BE49-F238E27FC236}">
                  <a16:creationId xmlns:a16="http://schemas.microsoft.com/office/drawing/2014/main" id="{94C2DC57-C850-43F6-DF9B-52B6A1127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5530703" y="2429539"/>
              <a:ext cx="1121735" cy="1121735"/>
            </a:xfrm>
            <a:prstGeom prst="rect">
              <a:avLst/>
            </a:prstGeom>
          </p:spPr>
        </p:pic>
        <p:pic>
          <p:nvPicPr>
            <p:cNvPr id="10" name="Image 10">
              <a:extLst>
                <a:ext uri="{FF2B5EF4-FFF2-40B4-BE49-F238E27FC236}">
                  <a16:creationId xmlns:a16="http://schemas.microsoft.com/office/drawing/2014/main" id="{CAE907B0-405E-0036-2F0B-803119806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4958" y="3926358"/>
              <a:ext cx="5844362" cy="1619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20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55A942-914F-0E6F-AF8C-A3CC53E6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3AC1B1-454C-9114-E7A0-46283ED36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D3B99B-B023-DE29-0E7C-6A8CAE41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12</a:t>
            </a:fld>
            <a:endParaRPr lang="fr-FR" noProof="0"/>
          </a:p>
        </p:txBody>
      </p:sp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5A3246E-C0C6-10D2-CA52-5CE37E67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77" y="1769086"/>
            <a:ext cx="8963246" cy="394005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CB37750-D2C9-43C5-F928-970C04FCECBE}"/>
              </a:ext>
            </a:extLst>
          </p:cNvPr>
          <p:cNvSpPr txBox="1"/>
          <p:nvPr/>
        </p:nvSpPr>
        <p:spPr>
          <a:xfrm>
            <a:off x="2321442" y="779720"/>
            <a:ext cx="75367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D'autres contraintes comme par exemple la vérification du prix (&gt; à 0) mais cette fois ce sont des contraintes </a:t>
            </a:r>
            <a:r>
              <a:rPr lang="fr-FR" b="1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95778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82C6B8-237F-8ADD-CF4A-7F887CC50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CFD167-C3BD-EEEE-4A1E-64F2CB948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F2466D-F0AC-7192-D0C5-BB6671C1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13</a:t>
            </a:fld>
            <a:endParaRPr lang="fr-FR" noProof="0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5F976A27-8FED-DAF9-6210-6FB5D992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822768"/>
            <a:ext cx="10572750" cy="521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3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71F274-5B64-5E8B-F2E7-04DD05F28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ACD579-EE56-6A99-9F15-58E3990B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7A10E0E-2117-78FF-EA45-EB0B8583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14</a:t>
            </a:fld>
            <a:endParaRPr lang="fr-FR" noProof="0"/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98A076D1-4D39-3842-7678-79C814696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02" y="2961167"/>
            <a:ext cx="1369828" cy="1369828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1F585327-65C4-F996-36E7-8F06A0D01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934" y="3182679"/>
            <a:ext cx="953387" cy="935666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:a16="http://schemas.microsoft.com/office/drawing/2014/main" id="{7C800735-7546-BE32-9C90-3704EF2F6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586" y="2987748"/>
            <a:ext cx="1369828" cy="132552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C5097B6-F531-E37C-B3A2-06DC5DF2BFD2}"/>
              </a:ext>
            </a:extLst>
          </p:cNvPr>
          <p:cNvSpPr txBox="1"/>
          <p:nvPr/>
        </p:nvSpPr>
        <p:spPr>
          <a:xfrm>
            <a:off x="3349256" y="2587255"/>
            <a:ext cx="11926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/>
              <a:t>Acheteurs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77C8039-2FD8-ACE9-88F5-80EFB27A4A12}"/>
              </a:ext>
            </a:extLst>
          </p:cNvPr>
          <p:cNvSpPr txBox="1"/>
          <p:nvPr/>
        </p:nvSpPr>
        <p:spPr>
          <a:xfrm>
            <a:off x="7061790" y="2587254"/>
            <a:ext cx="1600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/>
              <a:t>Appartement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993C9FD-2C3C-6707-278E-968DBA21F064}"/>
              </a:ext>
            </a:extLst>
          </p:cNvPr>
          <p:cNvSpPr txBox="1"/>
          <p:nvPr/>
        </p:nvSpPr>
        <p:spPr>
          <a:xfrm>
            <a:off x="2906233" y="1541720"/>
            <a:ext cx="59241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Un acheteur peut proposer une offre pour un appartement</a:t>
            </a:r>
          </a:p>
        </p:txBody>
      </p:sp>
    </p:spTree>
    <p:extLst>
      <p:ext uri="{BB962C8B-B14F-4D97-AF65-F5344CB8AC3E}">
        <p14:creationId xmlns:p14="http://schemas.microsoft.com/office/powerpoint/2010/main" val="284727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87D884-C6A9-3437-F507-AFB3E60C3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AF5311-AFDB-ECB2-B5FB-9414A620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0D5ACF-1857-7A51-F590-1DEABC3C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15</a:t>
            </a:fld>
            <a:endParaRPr lang="fr-FR" noProof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EED53A4-0CFA-DA04-5056-F1FF4487EB09}"/>
              </a:ext>
            </a:extLst>
          </p:cNvPr>
          <p:cNvGrpSpPr/>
          <p:nvPr/>
        </p:nvGrpSpPr>
        <p:grpSpPr>
          <a:xfrm>
            <a:off x="3794052" y="2870790"/>
            <a:ext cx="4531241" cy="1407044"/>
            <a:chOff x="3794052" y="2870790"/>
            <a:chExt cx="4531241" cy="1407044"/>
          </a:xfrm>
        </p:grpSpPr>
        <p:pic>
          <p:nvPicPr>
            <p:cNvPr id="7" name="Image 7">
              <a:extLst>
                <a:ext uri="{FF2B5EF4-FFF2-40B4-BE49-F238E27FC236}">
                  <a16:creationId xmlns:a16="http://schemas.microsoft.com/office/drawing/2014/main" id="{385FF7E7-67ED-EB99-EBAA-BB18DF409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94052" y="3280144"/>
              <a:ext cx="997689" cy="997689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72E8DE8-C987-C4B7-7A0B-3697AD34ADF3}"/>
                </a:ext>
              </a:extLst>
            </p:cNvPr>
            <p:cNvSpPr txBox="1"/>
            <p:nvPr/>
          </p:nvSpPr>
          <p:spPr>
            <a:xfrm>
              <a:off x="3934046" y="2870790"/>
              <a:ext cx="71415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/>
                <a:t>Offer</a:t>
              </a:r>
            </a:p>
          </p:txBody>
        </p:sp>
        <p:pic>
          <p:nvPicPr>
            <p:cNvPr id="9" name="Image 9">
              <a:extLst>
                <a:ext uri="{FF2B5EF4-FFF2-40B4-BE49-F238E27FC236}">
                  <a16:creationId xmlns:a16="http://schemas.microsoft.com/office/drawing/2014/main" id="{2AA50BEA-78EF-134D-B910-2B76CDB6D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0958" y="3244703"/>
              <a:ext cx="1033131" cy="1033131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D651F6B-540C-3CE3-53A1-01D39BE0BCE2}"/>
                </a:ext>
              </a:extLst>
            </p:cNvPr>
            <p:cNvSpPr txBox="1"/>
            <p:nvPr/>
          </p:nvSpPr>
          <p:spPr>
            <a:xfrm>
              <a:off x="5449185" y="3092302"/>
              <a:ext cx="114831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/>
                <a:t>extension</a:t>
              </a:r>
            </a:p>
          </p:txBody>
        </p:sp>
        <p:pic>
          <p:nvPicPr>
            <p:cNvPr id="11" name="Image 11">
              <a:extLst>
                <a:ext uri="{FF2B5EF4-FFF2-40B4-BE49-F238E27FC236}">
                  <a16:creationId xmlns:a16="http://schemas.microsoft.com/office/drawing/2014/main" id="{8BA4A5A1-5D83-71A9-73F9-591DDE14E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6981" y="3218122"/>
              <a:ext cx="1059712" cy="1059712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8DD10B9-6342-4898-7556-776DBE2B0162}"/>
                </a:ext>
              </a:extLst>
            </p:cNvPr>
            <p:cNvSpPr txBox="1"/>
            <p:nvPr/>
          </p:nvSpPr>
          <p:spPr>
            <a:xfrm>
              <a:off x="7035209" y="2870790"/>
              <a:ext cx="12900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b="1" err="1"/>
                <a:t>res</a:t>
              </a:r>
              <a:r>
                <a:rPr lang="fr-FR" b="1"/>
                <a:t> </a:t>
              </a:r>
              <a:r>
                <a:rPr lang="fr-FR" b="1" err="1"/>
                <a:t>partner</a:t>
              </a:r>
              <a:endParaRPr lang="fr-FR" b="1"/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9AB7EAD0-F297-5726-5099-994A6DF3D348}"/>
              </a:ext>
            </a:extLst>
          </p:cNvPr>
          <p:cNvSpPr txBox="1"/>
          <p:nvPr/>
        </p:nvSpPr>
        <p:spPr>
          <a:xfrm>
            <a:off x="3127743" y="2170813"/>
            <a:ext cx="56848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Les acheteurs sont représentés comme des </a:t>
            </a:r>
            <a:r>
              <a:rPr lang="fr-FR" b="1" err="1"/>
              <a:t>res</a:t>
            </a:r>
            <a:r>
              <a:rPr lang="fr-FR" b="1"/>
              <a:t> </a:t>
            </a:r>
            <a:r>
              <a:rPr lang="fr-FR" b="1" err="1"/>
              <a:t>partner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388080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1C71A2-1F55-5E14-F9AA-71A9E71B8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B1DC2B-F950-4F34-C7A4-EE703D86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62A385-E0B1-BD1B-A099-E64AA1CB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16</a:t>
            </a:fld>
            <a:endParaRPr lang="fr-FR" noProof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98D8E2-0404-70EB-B162-B2E3EDA62E6D}"/>
              </a:ext>
            </a:extLst>
          </p:cNvPr>
          <p:cNvGrpSpPr/>
          <p:nvPr/>
        </p:nvGrpSpPr>
        <p:grpSpPr>
          <a:xfrm>
            <a:off x="1809307" y="1568301"/>
            <a:ext cx="8467060" cy="2029578"/>
            <a:chOff x="1809307" y="1568301"/>
            <a:chExt cx="8467060" cy="2029578"/>
          </a:xfrm>
        </p:grpSpPr>
        <p:pic>
          <p:nvPicPr>
            <p:cNvPr id="7" name="Image 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ADFDDBB7-9A79-1B14-C661-68C39CB09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9307" y="2285471"/>
              <a:ext cx="8467060" cy="1312408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8613E1F-9A05-A841-9007-56DFD2B5B419}"/>
                </a:ext>
              </a:extLst>
            </p:cNvPr>
            <p:cNvSpPr txBox="1"/>
            <p:nvPr/>
          </p:nvSpPr>
          <p:spPr>
            <a:xfrm>
              <a:off x="2498651" y="1568301"/>
              <a:ext cx="719115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/>
                <a:t>La classe </a:t>
              </a:r>
              <a:r>
                <a:rPr lang="fr-FR" b="1" err="1"/>
                <a:t>Offer</a:t>
              </a:r>
              <a:r>
                <a:rPr lang="fr-FR" b="1"/>
                <a:t> </a:t>
              </a:r>
              <a:r>
                <a:rPr lang="fr-FR"/>
                <a:t>va faire une extension de la classe </a:t>
              </a:r>
              <a:r>
                <a:rPr lang="fr-FR" b="1" err="1"/>
                <a:t>res.partner</a:t>
              </a:r>
              <a:r>
                <a:rPr lang="fr-FR"/>
                <a:t> d'Odoo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5870DB89-7EF6-7FE7-108C-5E26F118E031}"/>
              </a:ext>
            </a:extLst>
          </p:cNvPr>
          <p:cNvSpPr txBox="1"/>
          <p:nvPr/>
        </p:nvSpPr>
        <p:spPr>
          <a:xfrm>
            <a:off x="3420139" y="4270744"/>
            <a:ext cx="52418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i="1">
                <a:solidFill>
                  <a:srgbClr val="FF0000"/>
                </a:solidFill>
              </a:rPr>
              <a:t>Pas de nom technique (-&gt; sinon héritage classique)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993D887-27B3-A7E2-15F7-E6C6027CCD8D}"/>
              </a:ext>
            </a:extLst>
          </p:cNvPr>
          <p:cNvSpPr txBox="1"/>
          <p:nvPr/>
        </p:nvSpPr>
        <p:spPr>
          <a:xfrm>
            <a:off x="1860698" y="4926418"/>
            <a:ext cx="84670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Le modèle </a:t>
            </a:r>
            <a:r>
              <a:rPr lang="fr-FR" b="1" err="1"/>
              <a:t>res</a:t>
            </a:r>
            <a:r>
              <a:rPr lang="fr-FR" b="1"/>
              <a:t> </a:t>
            </a:r>
            <a:r>
              <a:rPr lang="fr-FR" b="1" err="1"/>
              <a:t>partner</a:t>
            </a:r>
            <a:r>
              <a:rPr lang="fr-FR"/>
              <a:t> possèdera 2 nouvelles colonnes </a:t>
            </a:r>
            <a:r>
              <a:rPr lang="fr-FR" b="1" err="1"/>
              <a:t>apartment</a:t>
            </a:r>
            <a:r>
              <a:rPr lang="fr-FR" b="1"/>
              <a:t> </a:t>
            </a:r>
            <a:r>
              <a:rPr lang="fr-FR"/>
              <a:t>et </a:t>
            </a:r>
            <a:r>
              <a:rPr lang="fr-FR" b="1" err="1"/>
              <a:t>offered_price</a:t>
            </a:r>
            <a:endParaRPr lang="fr-FR" b="1"/>
          </a:p>
        </p:txBody>
      </p:sp>
    </p:spTree>
    <p:extLst>
      <p:ext uri="{BB962C8B-B14F-4D97-AF65-F5344CB8AC3E}">
        <p14:creationId xmlns:p14="http://schemas.microsoft.com/office/powerpoint/2010/main" val="247091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F2C555-13C8-C974-FCB2-F8A26014F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72B236-FFF1-A0FC-645C-56AED2E3A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318245-38A0-62A7-34D8-A72903746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17</a:t>
            </a:fld>
            <a:endParaRPr lang="fr-FR" noProof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5085EF1-A2FA-6875-A2AA-279527311B37}"/>
              </a:ext>
            </a:extLst>
          </p:cNvPr>
          <p:cNvGrpSpPr/>
          <p:nvPr/>
        </p:nvGrpSpPr>
        <p:grpSpPr>
          <a:xfrm>
            <a:off x="2004901" y="1450458"/>
            <a:ext cx="8077198" cy="1734880"/>
            <a:chOff x="2004901" y="1450458"/>
            <a:chExt cx="8077198" cy="1734880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DE4AC3D-5110-5C02-D086-60928BA8E002}"/>
                </a:ext>
              </a:extLst>
            </p:cNvPr>
            <p:cNvSpPr txBox="1"/>
            <p:nvPr/>
          </p:nvSpPr>
          <p:spPr>
            <a:xfrm>
              <a:off x="2004901" y="1450458"/>
              <a:ext cx="807719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/>
                <a:t>Chaque </a:t>
              </a:r>
              <a:r>
                <a:rPr lang="fr-FR" b="1"/>
                <a:t>appartement </a:t>
              </a:r>
              <a:r>
                <a:rPr lang="fr-FR"/>
                <a:t>est un produit et il peut y'avoir plusieurs produits en stock</a:t>
              </a:r>
            </a:p>
          </p:txBody>
        </p:sp>
        <p:pic>
          <p:nvPicPr>
            <p:cNvPr id="9" name="Image 9">
              <a:extLst>
                <a:ext uri="{FF2B5EF4-FFF2-40B4-BE49-F238E27FC236}">
                  <a16:creationId xmlns:a16="http://schemas.microsoft.com/office/drawing/2014/main" id="{B53EFC51-CE54-3862-35B5-5F061865C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3580" y="2187648"/>
              <a:ext cx="997689" cy="997689"/>
            </a:xfrm>
            <a:prstGeom prst="rect">
              <a:avLst/>
            </a:prstGeom>
          </p:spPr>
        </p:pic>
        <p:pic>
          <p:nvPicPr>
            <p:cNvPr id="10" name="Image 10">
              <a:extLst>
                <a:ext uri="{FF2B5EF4-FFF2-40B4-BE49-F238E27FC236}">
                  <a16:creationId xmlns:a16="http://schemas.microsoft.com/office/drawing/2014/main" id="{495AB620-D70E-6A0B-C784-02E9AF4A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9721" y="2152207"/>
              <a:ext cx="1033131" cy="1033131"/>
            </a:xfrm>
            <a:prstGeom prst="rect">
              <a:avLst/>
            </a:prstGeom>
          </p:spPr>
        </p:pic>
        <p:pic>
          <p:nvPicPr>
            <p:cNvPr id="11" name="Image 11">
              <a:extLst>
                <a:ext uri="{FF2B5EF4-FFF2-40B4-BE49-F238E27FC236}">
                  <a16:creationId xmlns:a16="http://schemas.microsoft.com/office/drawing/2014/main" id="{2777A2C1-C61A-892E-5253-558A00E32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91301" y="2187648"/>
              <a:ext cx="997689" cy="997689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4C49145-9913-2838-116C-78594FE3F96D}"/>
              </a:ext>
            </a:extLst>
          </p:cNvPr>
          <p:cNvGrpSpPr/>
          <p:nvPr/>
        </p:nvGrpSpPr>
        <p:grpSpPr>
          <a:xfrm>
            <a:off x="3193975" y="4034391"/>
            <a:ext cx="5702595" cy="1177744"/>
            <a:chOff x="3193975" y="4034391"/>
            <a:chExt cx="5702595" cy="117774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35551A0-BAA5-6050-B5F7-916B3881243E}"/>
                </a:ext>
              </a:extLst>
            </p:cNvPr>
            <p:cNvSpPr txBox="1"/>
            <p:nvPr/>
          </p:nvSpPr>
          <p:spPr>
            <a:xfrm>
              <a:off x="4181917" y="4034391"/>
              <a:ext cx="382417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/>
                <a:t>La dépendance au module </a:t>
              </a:r>
              <a:r>
                <a:rPr lang="fr-FR" b="1"/>
                <a:t>Stock</a:t>
              </a:r>
            </a:p>
          </p:txBody>
        </p:sp>
        <p:pic>
          <p:nvPicPr>
            <p:cNvPr id="12" name="Image 1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9F21088D-6A6C-0756-0843-BC925C298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3975" y="4508237"/>
              <a:ext cx="5702595" cy="703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79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17282E-FC84-5C08-4DD6-A5E06E0A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7A624A-0DA1-E7D9-C397-FD2A9362F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B99BF2-9472-7317-B397-5A7D544B2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18</a:t>
            </a:fld>
            <a:endParaRPr lang="fr-FR" noProof="0"/>
          </a:p>
        </p:txBody>
      </p:sp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82161D4E-218F-2F20-7D2D-95DFB190F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050" y="1847464"/>
            <a:ext cx="8458199" cy="17542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31CAF16-41F5-181D-5E6D-37AF22C1439D}"/>
              </a:ext>
            </a:extLst>
          </p:cNvPr>
          <p:cNvSpPr txBox="1"/>
          <p:nvPr/>
        </p:nvSpPr>
        <p:spPr>
          <a:xfrm>
            <a:off x="1506278" y="1142998"/>
            <a:ext cx="91670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La classe </a:t>
            </a:r>
            <a:r>
              <a:rPr lang="fr-FR" b="1" err="1"/>
              <a:t>ProductApartment</a:t>
            </a:r>
            <a:r>
              <a:rPr lang="fr-FR" b="1"/>
              <a:t> </a:t>
            </a:r>
            <a:r>
              <a:rPr lang="fr-FR"/>
              <a:t>va faire une extension de la classe </a:t>
            </a:r>
            <a:r>
              <a:rPr lang="fr-FR" b="1" err="1"/>
              <a:t>product.template</a:t>
            </a:r>
            <a:r>
              <a:rPr lang="fr-FR"/>
              <a:t> de </a:t>
            </a:r>
            <a:r>
              <a:rPr lang="fr-FR" b="1"/>
              <a:t>Stock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8AA43D1-F8EC-441B-0E1B-B1A3A6B9E599}"/>
              </a:ext>
            </a:extLst>
          </p:cNvPr>
          <p:cNvSpPr txBox="1"/>
          <p:nvPr/>
        </p:nvSpPr>
        <p:spPr>
          <a:xfrm>
            <a:off x="1931581" y="4146697"/>
            <a:ext cx="836959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Un produit est lié à un appartement grâce à la relation </a:t>
            </a:r>
            <a:r>
              <a:rPr lang="fr-FR" i="1"/>
              <a:t>Many2One </a:t>
            </a:r>
            <a:r>
              <a:rPr lang="fr-FR"/>
              <a:t>vers </a:t>
            </a:r>
            <a:r>
              <a:rPr lang="fr-FR" b="1" err="1"/>
              <a:t>Apartment</a:t>
            </a:r>
            <a:endParaRPr lang="fr-FR" b="1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715BE2-4205-4AEA-D2D7-4EDA5EF60A36}"/>
              </a:ext>
            </a:extLst>
          </p:cNvPr>
          <p:cNvSpPr txBox="1"/>
          <p:nvPr/>
        </p:nvSpPr>
        <p:spPr>
          <a:xfrm>
            <a:off x="1036674" y="4713768"/>
            <a:ext cx="101682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Réécriture de la colonne </a:t>
            </a:r>
            <a:r>
              <a:rPr lang="fr-FR" b="1" err="1"/>
              <a:t>list_price</a:t>
            </a:r>
            <a:r>
              <a:rPr lang="fr-FR"/>
              <a:t> de </a:t>
            </a:r>
            <a:r>
              <a:rPr lang="fr-FR" b="1"/>
              <a:t>Stock </a:t>
            </a:r>
            <a:r>
              <a:rPr lang="fr-FR"/>
              <a:t>pour que le prix de l'appartement soit associé au produit</a:t>
            </a:r>
          </a:p>
        </p:txBody>
      </p:sp>
    </p:spTree>
    <p:extLst>
      <p:ext uri="{BB962C8B-B14F-4D97-AF65-F5344CB8AC3E}">
        <p14:creationId xmlns:p14="http://schemas.microsoft.com/office/powerpoint/2010/main" val="147708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7F346C4-4929-6B1F-B70B-7A25EEB32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B974BE-141C-9716-17FB-5DC3B97B8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71383D-D4E5-3FE6-0AF2-0FFA02B1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19</a:t>
            </a:fld>
            <a:endParaRPr lang="fr-FR" noProof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BD22169-38FA-4B40-97BB-1A9374EE894F}"/>
              </a:ext>
            </a:extLst>
          </p:cNvPr>
          <p:cNvSpPr txBox="1"/>
          <p:nvPr/>
        </p:nvSpPr>
        <p:spPr>
          <a:xfrm>
            <a:off x="2853069" y="531628"/>
            <a:ext cx="62696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Utilisation de </a:t>
            </a:r>
            <a:r>
              <a:rPr lang="fr-FR" i="1"/>
              <a:t>héritage de vues</a:t>
            </a:r>
            <a:r>
              <a:rPr lang="fr-FR"/>
              <a:t> pour le formulaire du </a:t>
            </a:r>
            <a:r>
              <a:rPr lang="fr-FR" b="1"/>
              <a:t>produit</a:t>
            </a:r>
          </a:p>
        </p:txBody>
      </p:sp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03C0C7C4-6ECE-47FE-8E2B-F5028778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515" y="1168349"/>
            <a:ext cx="6482316" cy="2261886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4016E5CD-8927-66C9-34EC-D0A38D6576F6}"/>
              </a:ext>
            </a:extLst>
          </p:cNvPr>
          <p:cNvGrpSpPr/>
          <p:nvPr/>
        </p:nvGrpSpPr>
        <p:grpSpPr>
          <a:xfrm>
            <a:off x="1809307" y="3574408"/>
            <a:ext cx="8573386" cy="2810347"/>
            <a:chOff x="1809307" y="3574408"/>
            <a:chExt cx="8573386" cy="2810347"/>
          </a:xfrm>
        </p:grpSpPr>
        <p:pic>
          <p:nvPicPr>
            <p:cNvPr id="10" name="Image 10">
              <a:extLst>
                <a:ext uri="{FF2B5EF4-FFF2-40B4-BE49-F238E27FC236}">
                  <a16:creationId xmlns:a16="http://schemas.microsoft.com/office/drawing/2014/main" id="{A8ECF2C3-F583-62D4-A597-CD756983B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9307" y="3574408"/>
              <a:ext cx="8573386" cy="2810347"/>
            </a:xfrm>
            <a:prstGeom prst="rect">
              <a:avLst/>
            </a:prstGeom>
          </p:spPr>
        </p:pic>
        <p:pic>
          <p:nvPicPr>
            <p:cNvPr id="11" name="Image 11">
              <a:extLst>
                <a:ext uri="{FF2B5EF4-FFF2-40B4-BE49-F238E27FC236}">
                  <a16:creationId xmlns:a16="http://schemas.microsoft.com/office/drawing/2014/main" id="{765F11C0-1E19-CA85-C5CB-15E9418BE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740000">
              <a:off x="6407889" y="5681331"/>
              <a:ext cx="643270" cy="6432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22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29A02C-9E42-8F51-535E-EE1954CF0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845516" cy="857765"/>
          </a:xfrm>
        </p:spPr>
        <p:txBody>
          <a:bodyPr/>
          <a:lstStyle/>
          <a:p>
            <a:pPr algn="ctr"/>
            <a:r>
              <a:rPr lang="fr-BE"/>
              <a:t>Brève description</a:t>
            </a:r>
            <a:br>
              <a:rPr lang="fr-BE"/>
            </a:br>
            <a:r>
              <a:rPr lang="fr-BE"/>
              <a:t>du projet</a:t>
            </a:r>
          </a:p>
        </p:txBody>
      </p:sp>
    </p:spTree>
    <p:extLst>
      <p:ext uri="{BB962C8B-B14F-4D97-AF65-F5344CB8AC3E}">
        <p14:creationId xmlns:p14="http://schemas.microsoft.com/office/powerpoint/2010/main" val="245440916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E7F11E-A318-16F6-9FC1-CBAD5174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BF2401-E7BC-3070-6763-D3EA858F8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3E68A4-82C0-24A6-8D21-0A22B22A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20</a:t>
            </a:fld>
            <a:endParaRPr lang="fr-FR" noProof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842160-AE19-806E-8CCC-C245478EFD99}"/>
              </a:ext>
            </a:extLst>
          </p:cNvPr>
          <p:cNvSpPr txBox="1"/>
          <p:nvPr/>
        </p:nvSpPr>
        <p:spPr>
          <a:xfrm>
            <a:off x="3304953" y="2844209"/>
            <a:ext cx="55696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b="1"/>
              <a:t>Partie Django : </a:t>
            </a:r>
            <a:r>
              <a:rPr lang="fr-FR" sz="3200" b="1" err="1"/>
              <a:t>realtor_client</a:t>
            </a:r>
          </a:p>
        </p:txBody>
      </p:sp>
    </p:spTree>
    <p:extLst>
      <p:ext uri="{BB962C8B-B14F-4D97-AF65-F5344CB8AC3E}">
        <p14:creationId xmlns:p14="http://schemas.microsoft.com/office/powerpoint/2010/main" val="260469677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CCE645-EC4B-DCB1-DAA1-055D4424B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A0B7D2-3D9A-587F-5DC0-BD3B2A24A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F1CEA1-A141-1A24-CDFF-D11DA2F3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21</a:t>
            </a:fld>
            <a:endParaRPr lang="fr-FR" noProof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96BD2B-536A-F705-FBE4-70163C00D629}"/>
              </a:ext>
            </a:extLst>
          </p:cNvPr>
          <p:cNvSpPr txBox="1"/>
          <p:nvPr/>
        </p:nvSpPr>
        <p:spPr>
          <a:xfrm>
            <a:off x="3207487" y="1125278"/>
            <a:ext cx="55608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L'application </a:t>
            </a:r>
            <a:r>
              <a:rPr lang="fr-FR" b="1" err="1"/>
              <a:t>auth_odoo</a:t>
            </a:r>
            <a:r>
              <a:rPr lang="fr-FR"/>
              <a:t> qui gère la connexion au site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D6A6FFC-A278-35D4-139A-367A3DCAEC6E}"/>
              </a:ext>
            </a:extLst>
          </p:cNvPr>
          <p:cNvSpPr txBox="1"/>
          <p:nvPr/>
        </p:nvSpPr>
        <p:spPr>
          <a:xfrm>
            <a:off x="2737882" y="1639185"/>
            <a:ext cx="6500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L'application </a:t>
            </a:r>
            <a:r>
              <a:rPr lang="fr-FR" b="1" err="1"/>
              <a:t>apartments</a:t>
            </a:r>
            <a:r>
              <a:rPr lang="fr-FR" b="1"/>
              <a:t> </a:t>
            </a:r>
            <a:r>
              <a:rPr lang="fr-FR"/>
              <a:t>qui gère l'affichage des appartements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2EF2415-448C-D538-2A6E-0699E0F7DBA3}"/>
              </a:ext>
            </a:extLst>
          </p:cNvPr>
          <p:cNvGrpSpPr/>
          <p:nvPr/>
        </p:nvGrpSpPr>
        <p:grpSpPr>
          <a:xfrm>
            <a:off x="3907463" y="2383464"/>
            <a:ext cx="4134295" cy="3436825"/>
            <a:chOff x="3907463" y="2383464"/>
            <a:chExt cx="4134295" cy="3436825"/>
          </a:xfrm>
        </p:grpSpPr>
        <p:pic>
          <p:nvPicPr>
            <p:cNvPr id="9" name="Image 9">
              <a:extLst>
                <a:ext uri="{FF2B5EF4-FFF2-40B4-BE49-F238E27FC236}">
                  <a16:creationId xmlns:a16="http://schemas.microsoft.com/office/drawing/2014/main" id="{4EB14C22-D6A2-9FC6-76A5-3135B065B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9864" y="2757377"/>
              <a:ext cx="953387" cy="953387"/>
            </a:xfrm>
            <a:prstGeom prst="rect">
              <a:avLst/>
            </a:prstGeom>
          </p:spPr>
        </p:pic>
        <p:pic>
          <p:nvPicPr>
            <p:cNvPr id="10" name="Image 9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E00F70B5-9406-9FCC-0C67-760AE1CE3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86352" y="2757377"/>
              <a:ext cx="953387" cy="953387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1DBA6D95-B872-7FE2-CFD2-FA30F8AC842B}"/>
                </a:ext>
              </a:extLst>
            </p:cNvPr>
            <p:cNvSpPr txBox="1"/>
            <p:nvPr/>
          </p:nvSpPr>
          <p:spPr>
            <a:xfrm>
              <a:off x="3907463" y="2383464"/>
              <a:ext cx="127236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 err="1"/>
                <a:t>auth_odoo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07AD3BA-6E47-9965-CE3C-A7049AD3E700}"/>
                </a:ext>
              </a:extLst>
            </p:cNvPr>
            <p:cNvSpPr txBox="1"/>
            <p:nvPr/>
          </p:nvSpPr>
          <p:spPr>
            <a:xfrm>
              <a:off x="6689651" y="2383464"/>
              <a:ext cx="135210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 err="1"/>
                <a:t>apartments</a:t>
              </a:r>
              <a:endParaRPr lang="fr-FR" b="1"/>
            </a:p>
          </p:txBody>
        </p:sp>
        <p:pic>
          <p:nvPicPr>
            <p:cNvPr id="13" name="Image 13">
              <a:extLst>
                <a:ext uri="{FF2B5EF4-FFF2-40B4-BE49-F238E27FC236}">
                  <a16:creationId xmlns:a16="http://schemas.microsoft.com/office/drawing/2014/main" id="{37E69133-3533-F6E7-2E9B-EC4E87C26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4887" y="4998339"/>
              <a:ext cx="1573619" cy="821950"/>
            </a:xfrm>
            <a:prstGeom prst="rect">
              <a:avLst/>
            </a:prstGeom>
          </p:spPr>
        </p:pic>
        <p:pic>
          <p:nvPicPr>
            <p:cNvPr id="14" name="Image 14">
              <a:extLst>
                <a:ext uri="{FF2B5EF4-FFF2-40B4-BE49-F238E27FC236}">
                  <a16:creationId xmlns:a16="http://schemas.microsoft.com/office/drawing/2014/main" id="{0D994172-235E-734B-B459-2C9DAAF8C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8600000">
              <a:off x="6337003" y="3944678"/>
              <a:ext cx="714154" cy="731875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199D828-870B-F3CC-A162-5122D9D9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7800000">
              <a:off x="6558514" y="4121887"/>
              <a:ext cx="714154" cy="731875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84F4B3BA-6215-110F-D50E-89376E78D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4160000">
              <a:off x="4538327" y="4148467"/>
              <a:ext cx="714154" cy="731875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256CEEBA-A595-3D1A-9755-F3877FC1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3240000">
              <a:off x="4830723" y="4042143"/>
              <a:ext cx="714154" cy="731875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155FF58-CA29-D60B-5207-8DA44F66FD6E}"/>
                </a:ext>
              </a:extLst>
            </p:cNvPr>
            <p:cNvSpPr txBox="1"/>
            <p:nvPr/>
          </p:nvSpPr>
          <p:spPr>
            <a:xfrm>
              <a:off x="5307418" y="3907464"/>
              <a:ext cx="113945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/>
                <a:t>XML-RPC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201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745E4B-CDC5-8F78-B449-D44B0135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D03780-669A-DF02-275B-E32536473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89D7E6-E2D0-904F-8EC4-0E831A29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22</a:t>
            </a:fld>
            <a:endParaRPr lang="fr-FR" noProof="0"/>
          </a:p>
        </p:txBody>
      </p:sp>
      <p:pic>
        <p:nvPicPr>
          <p:cNvPr id="7" name="Image 8">
            <a:extLst>
              <a:ext uri="{FF2B5EF4-FFF2-40B4-BE49-F238E27FC236}">
                <a16:creationId xmlns:a16="http://schemas.microsoft.com/office/drawing/2014/main" id="{3FBA533B-9244-BF75-5913-D4ED3F9B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862848"/>
            <a:ext cx="11934825" cy="473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2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C0C6CF-6A51-4667-0645-325BA7A7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1276C6-CD12-6E83-55F1-71A62813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9A2CEF-4866-8D5D-081C-DFBD21A2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23</a:t>
            </a:fld>
            <a:endParaRPr lang="fr-FR" noProof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037B34-8931-D2AB-6143-198EE5838721}"/>
              </a:ext>
            </a:extLst>
          </p:cNvPr>
          <p:cNvSpPr txBox="1"/>
          <p:nvPr/>
        </p:nvSpPr>
        <p:spPr>
          <a:xfrm>
            <a:off x="4368208" y="1364511"/>
            <a:ext cx="33279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Mise en place d'un modèle </a:t>
            </a:r>
            <a:r>
              <a:rPr lang="fr-FR" b="1" dirty="0"/>
              <a:t>User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AD1CC21-1F52-AB9B-DC4F-05BF687C2FFE}"/>
              </a:ext>
            </a:extLst>
          </p:cNvPr>
          <p:cNvSpPr txBox="1"/>
          <p:nvPr/>
        </p:nvSpPr>
        <p:spPr>
          <a:xfrm>
            <a:off x="2126512" y="1789812"/>
            <a:ext cx="7802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Utilisation de </a:t>
            </a:r>
            <a:r>
              <a:rPr lang="fr-FR" b="1"/>
              <a:t>AbstractUser </a:t>
            </a:r>
            <a:r>
              <a:rPr lang="fr-FR"/>
              <a:t>pour pouvoir modifier le </a:t>
            </a:r>
            <a:r>
              <a:rPr lang="fr-FR" b="1"/>
              <a:t>User </a:t>
            </a:r>
            <a:r>
              <a:rPr lang="fr-FR"/>
              <a:t>de base de Django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24509A-C794-CACF-6A99-8E1795DFD008}"/>
              </a:ext>
            </a:extLst>
          </p:cNvPr>
          <p:cNvSpPr txBox="1"/>
          <p:nvPr/>
        </p:nvSpPr>
        <p:spPr>
          <a:xfrm>
            <a:off x="4049233" y="5121347"/>
            <a:ext cx="3957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Remplacer le </a:t>
            </a:r>
            <a:r>
              <a:rPr lang="fr-FR" b="1" err="1"/>
              <a:t>username</a:t>
            </a:r>
            <a:r>
              <a:rPr lang="fr-FR" b="1"/>
              <a:t> </a:t>
            </a:r>
            <a:r>
              <a:rPr lang="fr-FR"/>
              <a:t>par un </a:t>
            </a:r>
            <a:r>
              <a:rPr lang="fr-FR" b="1"/>
              <a:t>email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8DDB454-0915-2582-B19A-8210A4834DB3}"/>
              </a:ext>
            </a:extLst>
          </p:cNvPr>
          <p:cNvGrpSpPr/>
          <p:nvPr/>
        </p:nvGrpSpPr>
        <p:grpSpPr>
          <a:xfrm>
            <a:off x="3225209" y="2459930"/>
            <a:ext cx="6643577" cy="2133070"/>
            <a:chOff x="3225209" y="2459930"/>
            <a:chExt cx="6643577" cy="2133070"/>
          </a:xfrm>
        </p:grpSpPr>
        <p:pic>
          <p:nvPicPr>
            <p:cNvPr id="11" name="Image 11" descr="Une image contenant texte, intérieur, capture d’écran&#10;&#10;Description générée automatiquement">
              <a:extLst>
                <a:ext uri="{FF2B5EF4-FFF2-40B4-BE49-F238E27FC236}">
                  <a16:creationId xmlns:a16="http://schemas.microsoft.com/office/drawing/2014/main" id="{37E8791D-DF71-FB48-53D0-6C6CA7849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54773" y="2459930"/>
              <a:ext cx="4914013" cy="2133070"/>
            </a:xfrm>
            <a:prstGeom prst="rect">
              <a:avLst/>
            </a:prstGeom>
          </p:spPr>
        </p:pic>
        <p:pic>
          <p:nvPicPr>
            <p:cNvPr id="2" name="Image 2">
              <a:extLst>
                <a:ext uri="{FF2B5EF4-FFF2-40B4-BE49-F238E27FC236}">
                  <a16:creationId xmlns:a16="http://schemas.microsoft.com/office/drawing/2014/main" id="{7D541CA4-36CA-B42F-0326-6445025AC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5958" y="3156099"/>
              <a:ext cx="581247" cy="581247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CB515DD-D152-418E-F25D-0AE03969ED6C}"/>
                </a:ext>
              </a:extLst>
            </p:cNvPr>
            <p:cNvSpPr txBox="1"/>
            <p:nvPr/>
          </p:nvSpPr>
          <p:spPr>
            <a:xfrm>
              <a:off x="3225209" y="3801140"/>
              <a:ext cx="122806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/>
                <a:t>models.py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15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306B7A-5085-B425-0186-8A110D95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04FE29-E4A8-E2EB-3A64-74A6D5630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D0B4F1-00D3-302D-C5BC-2DA6C34F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24</a:t>
            </a:fld>
            <a:endParaRPr lang="fr-FR" noProof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F1CAC2B-5652-A796-5408-51F965B6C1A4}"/>
              </a:ext>
            </a:extLst>
          </p:cNvPr>
          <p:cNvSpPr txBox="1"/>
          <p:nvPr/>
        </p:nvSpPr>
        <p:spPr>
          <a:xfrm>
            <a:off x="2374605" y="3960626"/>
            <a:ext cx="68810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Utilisation d'un </a:t>
            </a:r>
            <a:r>
              <a:rPr lang="fr-FR" b="1"/>
              <a:t>gabarit générale</a:t>
            </a:r>
            <a:r>
              <a:rPr lang="fr-FR"/>
              <a:t> (_base.html) pour les pages HTML</a:t>
            </a: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F2C09C09-1E40-87DE-63D6-39A9F735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773" y="4582082"/>
            <a:ext cx="7607595" cy="830440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D9E65F6F-88F1-505B-2552-E745B0B4B6C3}"/>
              </a:ext>
            </a:extLst>
          </p:cNvPr>
          <p:cNvGrpSpPr/>
          <p:nvPr/>
        </p:nvGrpSpPr>
        <p:grpSpPr>
          <a:xfrm>
            <a:off x="2957623" y="5752213"/>
            <a:ext cx="5934738" cy="381084"/>
            <a:chOff x="2957623" y="5752213"/>
            <a:chExt cx="5934738" cy="381084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1CB3620-FFB2-2052-DAB4-D96271CBED14}"/>
                </a:ext>
              </a:extLst>
            </p:cNvPr>
            <p:cNvSpPr txBox="1"/>
            <p:nvPr/>
          </p:nvSpPr>
          <p:spPr>
            <a:xfrm>
              <a:off x="3446720" y="5794743"/>
              <a:ext cx="5445641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600"/>
                <a:t>_base.html sera utiliser par </a:t>
              </a:r>
              <a:r>
                <a:rPr lang="fr-FR" sz="1600" b="1" err="1"/>
                <a:t>auth_odoo</a:t>
              </a:r>
              <a:r>
                <a:rPr lang="fr-FR" sz="1600"/>
                <a:t> &amp; </a:t>
              </a:r>
              <a:r>
                <a:rPr lang="fr-FR" sz="1600" b="1" err="1"/>
                <a:t>apartments</a:t>
              </a:r>
              <a:r>
                <a:rPr lang="fr-FR" sz="1600"/>
                <a:t> (DRY)</a:t>
              </a:r>
            </a:p>
          </p:txBody>
        </p:sp>
        <p:pic>
          <p:nvPicPr>
            <p:cNvPr id="8" name="Image 8">
              <a:extLst>
                <a:ext uri="{FF2B5EF4-FFF2-40B4-BE49-F238E27FC236}">
                  <a16:creationId xmlns:a16="http://schemas.microsoft.com/office/drawing/2014/main" id="{4DF40BB2-420B-E59E-8135-B0AB18BCD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957623" y="5752213"/>
              <a:ext cx="349104" cy="333155"/>
            </a:xfrm>
            <a:prstGeom prst="rect">
              <a:avLst/>
            </a:prstGeom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7936942-399A-60B9-BA02-654E5A7F15D2}"/>
              </a:ext>
            </a:extLst>
          </p:cNvPr>
          <p:cNvGrpSpPr/>
          <p:nvPr/>
        </p:nvGrpSpPr>
        <p:grpSpPr>
          <a:xfrm>
            <a:off x="733425" y="327838"/>
            <a:ext cx="10507625" cy="3553352"/>
            <a:chOff x="733425" y="327838"/>
            <a:chExt cx="10507625" cy="3553352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BA710365-EF8F-2A64-7F76-5E3CAA10AC7E}"/>
                </a:ext>
              </a:extLst>
            </p:cNvPr>
            <p:cNvGrpSpPr/>
            <p:nvPr/>
          </p:nvGrpSpPr>
          <p:grpSpPr>
            <a:xfrm>
              <a:off x="6325262" y="946519"/>
              <a:ext cx="4915788" cy="2934671"/>
              <a:chOff x="6315737" y="898894"/>
              <a:chExt cx="4915788" cy="2934671"/>
            </a:xfrm>
          </p:grpSpPr>
          <p:pic>
            <p:nvPicPr>
              <p:cNvPr id="10" name="Image 10">
                <a:extLst>
                  <a:ext uri="{FF2B5EF4-FFF2-40B4-BE49-F238E27FC236}">
                    <a16:creationId xmlns:a16="http://schemas.microsoft.com/office/drawing/2014/main" id="{20519D2C-4E34-B695-6AB0-958820304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93325" y="1095597"/>
                <a:ext cx="838200" cy="838200"/>
              </a:xfrm>
              <a:prstGeom prst="rect">
                <a:avLst/>
              </a:prstGeom>
            </p:spPr>
          </p:pic>
          <p:pic>
            <p:nvPicPr>
              <p:cNvPr id="13" name="Image 13">
                <a:extLst>
                  <a:ext uri="{FF2B5EF4-FFF2-40B4-BE49-F238E27FC236}">
                    <a16:creationId xmlns:a16="http://schemas.microsoft.com/office/drawing/2014/main" id="{17ADAA5A-D7FE-1599-ADF0-AA0EC38B54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73139" y="1237364"/>
                <a:ext cx="678712" cy="696432"/>
              </a:xfrm>
              <a:prstGeom prst="rect">
                <a:avLst/>
              </a:prstGeom>
            </p:spPr>
          </p:pic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2D2CEC70-1D84-BC1E-8EAA-467656EC6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0" y="2734782"/>
                <a:ext cx="678712" cy="696432"/>
              </a:xfrm>
              <a:prstGeom prst="rect">
                <a:avLst/>
              </a:prstGeom>
            </p:spPr>
          </p:pic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8E8C56B-C645-E19C-D11B-44106EA1E515}"/>
                  </a:ext>
                </a:extLst>
              </p:cNvPr>
              <p:cNvSpPr txBox="1"/>
              <p:nvPr/>
            </p:nvSpPr>
            <p:spPr>
              <a:xfrm>
                <a:off x="8203018" y="3495011"/>
                <a:ext cx="1298945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fr-FR" sz="1600"/>
                  <a:t>_base.html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EC54DDA9-5D2B-B293-8DD1-B9AA6A9DE8C0}"/>
                  </a:ext>
                </a:extLst>
              </p:cNvPr>
              <p:cNvSpPr txBox="1"/>
              <p:nvPr/>
            </p:nvSpPr>
            <p:spPr>
              <a:xfrm>
                <a:off x="8194157" y="898894"/>
                <a:ext cx="1236921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fr-FR" sz="1600"/>
                  <a:t>index.html</a:t>
                </a:r>
              </a:p>
            </p:txBody>
          </p:sp>
          <p:pic>
            <p:nvPicPr>
              <p:cNvPr id="18" name="Image 18">
                <a:extLst>
                  <a:ext uri="{FF2B5EF4-FFF2-40B4-BE49-F238E27FC236}">
                    <a16:creationId xmlns:a16="http://schemas.microsoft.com/office/drawing/2014/main" id="{F9A76F31-C294-404A-4701-74BAC8914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21302" y="1290528"/>
                <a:ext cx="581249" cy="590109"/>
              </a:xfrm>
              <a:prstGeom prst="rect">
                <a:avLst/>
              </a:prstGeom>
            </p:spPr>
          </p:pic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DEB40FF3-26E7-CA0D-47E7-13ABFD067F5D}"/>
                  </a:ext>
                </a:extLst>
              </p:cNvPr>
              <p:cNvSpPr txBox="1"/>
              <p:nvPr/>
            </p:nvSpPr>
            <p:spPr>
              <a:xfrm>
                <a:off x="6315737" y="898895"/>
                <a:ext cx="988829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fr-FR" sz="1600"/>
                  <a:t>views.py</a:t>
                </a:r>
              </a:p>
            </p:txBody>
          </p:sp>
          <p:pic>
            <p:nvPicPr>
              <p:cNvPr id="20" name="Image 17">
                <a:extLst>
                  <a:ext uri="{FF2B5EF4-FFF2-40B4-BE49-F238E27FC236}">
                    <a16:creationId xmlns:a16="http://schemas.microsoft.com/office/drawing/2014/main" id="{0FE294D4-81E8-8ABD-BDC5-4B43FA99F1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22535" y="1405713"/>
                <a:ext cx="430619" cy="430619"/>
              </a:xfrm>
              <a:prstGeom prst="rect">
                <a:avLst/>
              </a:prstGeom>
            </p:spPr>
          </p:pic>
          <p:pic>
            <p:nvPicPr>
              <p:cNvPr id="21" name="Image 17">
                <a:extLst>
                  <a:ext uri="{FF2B5EF4-FFF2-40B4-BE49-F238E27FC236}">
                    <a16:creationId xmlns:a16="http://schemas.microsoft.com/office/drawing/2014/main" id="{A99D210A-5ECB-66B6-5D4B-376F36D6C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07279" y="1370271"/>
                <a:ext cx="430619" cy="430619"/>
              </a:xfrm>
              <a:prstGeom prst="rect">
                <a:avLst/>
              </a:prstGeom>
            </p:spPr>
          </p:pic>
          <p:pic>
            <p:nvPicPr>
              <p:cNvPr id="22" name="Image 22">
                <a:extLst>
                  <a:ext uri="{FF2B5EF4-FFF2-40B4-BE49-F238E27FC236}">
                    <a16:creationId xmlns:a16="http://schemas.microsoft.com/office/drawing/2014/main" id="{5656DAFD-FFF6-616A-CF5A-11D032946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0800000">
                <a:off x="8550349" y="2123411"/>
                <a:ext cx="457200" cy="430619"/>
              </a:xfrm>
              <a:prstGeom prst="rect">
                <a:avLst/>
              </a:prstGeom>
            </p:spPr>
          </p:pic>
        </p:grp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2938D99-E4E1-DF7A-4887-74589BB7EC9B}"/>
                </a:ext>
              </a:extLst>
            </p:cNvPr>
            <p:cNvSpPr txBox="1"/>
            <p:nvPr/>
          </p:nvSpPr>
          <p:spPr>
            <a:xfrm>
              <a:off x="2915093" y="327838"/>
              <a:ext cx="587094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/>
                <a:t>Définition d'une </a:t>
              </a:r>
              <a:r>
                <a:rPr lang="fr-FR" b="1"/>
                <a:t>route </a:t>
              </a:r>
              <a:r>
                <a:rPr lang="fr-FR"/>
                <a:t>(/) qui fait appel à une </a:t>
              </a:r>
              <a:r>
                <a:rPr lang="fr-FR" b="1"/>
                <a:t>vue </a:t>
              </a:r>
              <a:r>
                <a:rPr lang="fr-FR"/>
                <a:t>(index)</a:t>
              </a:r>
            </a:p>
          </p:txBody>
        </p:sp>
        <p:pic>
          <p:nvPicPr>
            <p:cNvPr id="7" name="Image 8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25609256-9476-DC49-4352-08F3DBE7F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3425" y="1349086"/>
              <a:ext cx="5429250" cy="19690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7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CE8A1A-93C5-40AD-EF05-E00864109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1B8E08-3625-E7BC-F91A-B848EF63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F83F7D-E7FC-89B1-0A4D-29E40558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25</a:t>
            </a:fld>
            <a:endParaRPr lang="fr-FR" noProof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3FF7A8B-22A7-D651-7AE2-5B091D7F1F08}"/>
              </a:ext>
            </a:extLst>
          </p:cNvPr>
          <p:cNvSpPr txBox="1"/>
          <p:nvPr/>
        </p:nvSpPr>
        <p:spPr>
          <a:xfrm>
            <a:off x="3216350" y="135343"/>
            <a:ext cx="57557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La fonction </a:t>
            </a:r>
            <a:r>
              <a:rPr lang="fr-FR" b="1"/>
              <a:t>login </a:t>
            </a:r>
            <a:r>
              <a:rPr lang="fr-FR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fr-FR"/>
              <a:t>Envoie de données au script </a:t>
            </a:r>
            <a:r>
              <a:rPr lang="fr-FR" b="1"/>
              <a:t>XML-RPC</a:t>
            </a:r>
          </a:p>
          <a:p>
            <a:pPr marL="742950" lvl="1" indent="-285750">
              <a:buFont typeface="Arial"/>
              <a:buChar char="•"/>
            </a:pPr>
            <a:r>
              <a:rPr lang="fr-FR"/>
              <a:t>Création de l'utilisateur dans la base de données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1393441-C4FB-0BDB-3F84-02C715230F7C}"/>
              </a:ext>
            </a:extLst>
          </p:cNvPr>
          <p:cNvGrpSpPr/>
          <p:nvPr/>
        </p:nvGrpSpPr>
        <p:grpSpPr>
          <a:xfrm>
            <a:off x="979968" y="1057799"/>
            <a:ext cx="7318964" cy="2559000"/>
            <a:chOff x="634410" y="1057799"/>
            <a:chExt cx="7318964" cy="2559000"/>
          </a:xfrm>
        </p:grpSpPr>
        <p:pic>
          <p:nvPicPr>
            <p:cNvPr id="7" name="Image 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2092DD2E-9956-9714-E427-88B2FAE38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9908" y="1365662"/>
              <a:ext cx="6123466" cy="2251137"/>
            </a:xfrm>
            <a:prstGeom prst="rect">
              <a:avLst/>
            </a:prstGeom>
          </p:spPr>
        </p:pic>
        <p:pic>
          <p:nvPicPr>
            <p:cNvPr id="9" name="Image 9">
              <a:extLst>
                <a:ext uri="{FF2B5EF4-FFF2-40B4-BE49-F238E27FC236}">
                  <a16:creationId xmlns:a16="http://schemas.microsoft.com/office/drawing/2014/main" id="{B37EC189-C174-BE09-D3AD-27B58DD32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9907" y="1057799"/>
              <a:ext cx="3620386" cy="259893"/>
            </a:xfrm>
            <a:prstGeom prst="rect">
              <a:avLst/>
            </a:prstGeom>
          </p:spPr>
        </p:pic>
        <p:pic>
          <p:nvPicPr>
            <p:cNvPr id="3" name="Image 13">
              <a:extLst>
                <a:ext uri="{FF2B5EF4-FFF2-40B4-BE49-F238E27FC236}">
                  <a16:creationId xmlns:a16="http://schemas.microsoft.com/office/drawing/2014/main" id="{EC8BFD8C-07DE-290E-6C12-68E74CCD0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12" y="1794687"/>
              <a:ext cx="634410" cy="634410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C633675-E96F-8771-90F6-629DC02047C7}"/>
                </a:ext>
              </a:extLst>
            </p:cNvPr>
            <p:cNvSpPr txBox="1"/>
            <p:nvPr/>
          </p:nvSpPr>
          <p:spPr>
            <a:xfrm>
              <a:off x="634410" y="2510612"/>
              <a:ext cx="108629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/>
                <a:t>views.py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4697825-A3F1-1B29-5C2D-D597E9CB86AA}"/>
              </a:ext>
            </a:extLst>
          </p:cNvPr>
          <p:cNvGrpSpPr/>
          <p:nvPr/>
        </p:nvGrpSpPr>
        <p:grpSpPr>
          <a:xfrm>
            <a:off x="847059" y="3763855"/>
            <a:ext cx="6965434" cy="2664482"/>
            <a:chOff x="492641" y="3639809"/>
            <a:chExt cx="6965434" cy="266448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D06BB55-66E2-54EA-46CE-1333906FC741}"/>
                </a:ext>
              </a:extLst>
            </p:cNvPr>
            <p:cNvSpPr txBox="1"/>
            <p:nvPr/>
          </p:nvSpPr>
          <p:spPr>
            <a:xfrm>
              <a:off x="492641" y="4790409"/>
              <a:ext cx="136096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/>
                <a:t>xml-rpc.py</a:t>
              </a:r>
            </a:p>
          </p:txBody>
        </p:sp>
        <p:pic>
          <p:nvPicPr>
            <p:cNvPr id="13" name="Image 13">
              <a:extLst>
                <a:ext uri="{FF2B5EF4-FFF2-40B4-BE49-F238E27FC236}">
                  <a16:creationId xmlns:a16="http://schemas.microsoft.com/office/drawing/2014/main" id="{CDE10C5F-1B0F-DAC6-8B9F-F0B8EFC1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224" y="4082680"/>
              <a:ext cx="634410" cy="634410"/>
            </a:xfrm>
            <a:prstGeom prst="rect">
              <a:avLst/>
            </a:prstGeom>
          </p:spPr>
        </p:pic>
        <p:pic>
          <p:nvPicPr>
            <p:cNvPr id="14" name="Image 1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A041EE14-6759-5F4A-3C2C-7228CDCFA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800" y="3639809"/>
              <a:ext cx="5629275" cy="26644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303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C5912B-EA32-180A-49D6-A1A64B9B6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A522B5-5B7F-9FE9-C325-3D65DDB0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478594-40B8-4FDE-03FC-F5AB0401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26</a:t>
            </a:fld>
            <a:endParaRPr lang="fr-FR" noProof="0"/>
          </a:p>
        </p:txBody>
      </p:sp>
      <p:pic>
        <p:nvPicPr>
          <p:cNvPr id="3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9DF41080-69A5-5C69-A2FC-658A4D929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34571"/>
            <a:ext cx="12049125" cy="38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2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ED2D4C-BC66-5548-67C8-366CAEE20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D4980F-3799-0D7D-38F2-A3781FE62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76B9D8-30A2-47B4-D7D1-39AF689B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27</a:t>
            </a:fld>
            <a:endParaRPr lang="fr-FR" noProof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D542E4-B76B-6C4D-FF9F-E9E165083126}"/>
              </a:ext>
            </a:extLst>
          </p:cNvPr>
          <p:cNvSpPr txBox="1"/>
          <p:nvPr/>
        </p:nvSpPr>
        <p:spPr>
          <a:xfrm>
            <a:off x="3880883" y="673394"/>
            <a:ext cx="48076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Une page qui affiche la liste des appartements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B6A6BEC-2C1A-525D-F29B-E848F161E435}"/>
              </a:ext>
            </a:extLst>
          </p:cNvPr>
          <p:cNvGrpSpPr/>
          <p:nvPr/>
        </p:nvGrpSpPr>
        <p:grpSpPr>
          <a:xfrm>
            <a:off x="965791" y="1220135"/>
            <a:ext cx="9221971" cy="2224246"/>
            <a:chOff x="965791" y="1220135"/>
            <a:chExt cx="9221971" cy="222424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1056ECF-28D4-E8B7-B6AB-6CEBC5D55ACA}"/>
                </a:ext>
              </a:extLst>
            </p:cNvPr>
            <p:cNvSpPr txBox="1"/>
            <p:nvPr/>
          </p:nvSpPr>
          <p:spPr>
            <a:xfrm>
              <a:off x="4846675" y="3136604"/>
              <a:ext cx="2840665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/>
                <a:t>Vérifier si l'utilisateur est connecté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EB65655B-8608-ABE5-0E78-39CCC844494C}"/>
                </a:ext>
              </a:extLst>
            </p:cNvPr>
            <p:cNvGrpSpPr/>
            <p:nvPr/>
          </p:nvGrpSpPr>
          <p:grpSpPr>
            <a:xfrm>
              <a:off x="965791" y="1220135"/>
              <a:ext cx="9221971" cy="2198233"/>
              <a:chOff x="965791" y="1220135"/>
              <a:chExt cx="9221971" cy="2198233"/>
            </a:xfrm>
          </p:grpSpPr>
          <p:pic>
            <p:nvPicPr>
              <p:cNvPr id="8" name="Image 8">
                <a:extLst>
                  <a:ext uri="{FF2B5EF4-FFF2-40B4-BE49-F238E27FC236}">
                    <a16:creationId xmlns:a16="http://schemas.microsoft.com/office/drawing/2014/main" id="{FEDC9B7C-7E85-DFF2-7784-9E531F94D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56121" y="1220135"/>
                <a:ext cx="7137990" cy="235590"/>
              </a:xfrm>
              <a:prstGeom prst="rect">
                <a:avLst/>
              </a:prstGeom>
            </p:spPr>
          </p:pic>
          <p:pic>
            <p:nvPicPr>
              <p:cNvPr id="9" name="Image 9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21B35772-C2DE-D167-4012-82EB338DB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56121" y="1520728"/>
                <a:ext cx="7731641" cy="1353331"/>
              </a:xfrm>
              <a:prstGeom prst="rect">
                <a:avLst/>
              </a:prstGeom>
            </p:spPr>
          </p:pic>
          <p:pic>
            <p:nvPicPr>
              <p:cNvPr id="10" name="Image 10">
                <a:extLst>
                  <a:ext uri="{FF2B5EF4-FFF2-40B4-BE49-F238E27FC236}">
                    <a16:creationId xmlns:a16="http://schemas.microsoft.com/office/drawing/2014/main" id="{9FD8D91C-C5C6-C367-D4A8-4ED039B5A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4539" y="3094075"/>
                <a:ext cx="315433" cy="324293"/>
              </a:xfrm>
              <a:prstGeom prst="rect">
                <a:avLst/>
              </a:prstGeom>
            </p:spPr>
          </p:pic>
          <p:pic>
            <p:nvPicPr>
              <p:cNvPr id="13" name="Image 13">
                <a:extLst>
                  <a:ext uri="{FF2B5EF4-FFF2-40B4-BE49-F238E27FC236}">
                    <a16:creationId xmlns:a16="http://schemas.microsoft.com/office/drawing/2014/main" id="{6F120DEA-F6DF-066E-8C91-9E85F3334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2493" y="1658679"/>
                <a:ext cx="634410" cy="634410"/>
              </a:xfrm>
              <a:prstGeom prst="rect">
                <a:avLst/>
              </a:prstGeom>
            </p:spPr>
          </p:pic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53414081-F360-D8CA-A6EB-52BAE92D0ABF}"/>
                  </a:ext>
                </a:extLst>
              </p:cNvPr>
              <p:cNvSpPr txBox="1"/>
              <p:nvPr/>
            </p:nvSpPr>
            <p:spPr>
              <a:xfrm>
                <a:off x="965791" y="2374604"/>
                <a:ext cx="1086293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fr-FR" b="1"/>
                  <a:t>views.py</a:t>
                </a: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64AA73F-DAFA-8C0F-C730-22FD8FDC4A27}"/>
              </a:ext>
            </a:extLst>
          </p:cNvPr>
          <p:cNvGrpSpPr/>
          <p:nvPr/>
        </p:nvGrpSpPr>
        <p:grpSpPr>
          <a:xfrm>
            <a:off x="797441" y="3612260"/>
            <a:ext cx="8486554" cy="2572939"/>
            <a:chOff x="797441" y="3612260"/>
            <a:chExt cx="8486554" cy="2572939"/>
          </a:xfrm>
        </p:grpSpPr>
        <p:pic>
          <p:nvPicPr>
            <p:cNvPr id="12" name="Image 1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50B6A645-3CF2-F3A2-3731-FFFD8E958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3844" y="3612260"/>
              <a:ext cx="6880151" cy="2572939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470AF18-5DD2-A964-5E0B-ADF167AAF91B}"/>
                </a:ext>
              </a:extLst>
            </p:cNvPr>
            <p:cNvSpPr txBox="1"/>
            <p:nvPr/>
          </p:nvSpPr>
          <p:spPr>
            <a:xfrm>
              <a:off x="797441" y="5342859"/>
              <a:ext cx="136096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/>
                <a:t>xml-rpc.py</a:t>
              </a:r>
            </a:p>
          </p:txBody>
        </p:sp>
        <p:pic>
          <p:nvPicPr>
            <p:cNvPr id="17" name="Image 13">
              <a:extLst>
                <a:ext uri="{FF2B5EF4-FFF2-40B4-BE49-F238E27FC236}">
                  <a16:creationId xmlns:a16="http://schemas.microsoft.com/office/drawing/2014/main" id="{49030846-5960-AF47-9E36-6DE85606D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89074" y="4644655"/>
              <a:ext cx="634410" cy="634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28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FF3B7-B18F-E207-C569-74E9EB21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00A457-99BC-A8B3-0C18-92D4D4487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7465E9-7BEF-CCD3-6866-F5A13550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28</a:t>
            </a:fld>
            <a:endParaRPr lang="fr-FR" noProof="0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E8B542EA-D7CC-5CA7-A0CD-7D3AD24EE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116681"/>
            <a:ext cx="12030075" cy="35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7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F301D7-4F27-B7A5-E292-45DF39D7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54AACA-5630-BB9E-9C23-5EB9F3EC4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7411B5-EBB9-CC46-0171-6881EF983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29</a:t>
            </a:fld>
            <a:endParaRPr lang="fr-FR" noProof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D48AA7D-6975-3BB2-39AF-76F3A297C39B}"/>
              </a:ext>
            </a:extLst>
          </p:cNvPr>
          <p:cNvGrpSpPr/>
          <p:nvPr/>
        </p:nvGrpSpPr>
        <p:grpSpPr>
          <a:xfrm>
            <a:off x="637953" y="3465641"/>
            <a:ext cx="10728253" cy="2434230"/>
            <a:chOff x="637953" y="3465641"/>
            <a:chExt cx="10728253" cy="2434230"/>
          </a:xfrm>
        </p:grpSpPr>
        <p:pic>
          <p:nvPicPr>
            <p:cNvPr id="7" name="Image 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C5D0E8BC-8451-D8CC-8EB4-4EE16CDF3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3726" y="3465641"/>
              <a:ext cx="9202480" cy="2434230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002FF11-5394-4AD7-680E-844595D2DD70}"/>
                </a:ext>
              </a:extLst>
            </p:cNvPr>
            <p:cNvSpPr txBox="1"/>
            <p:nvPr/>
          </p:nvSpPr>
          <p:spPr>
            <a:xfrm>
              <a:off x="637953" y="4926417"/>
              <a:ext cx="136096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/>
                <a:t>xml-rpc.py</a:t>
              </a:r>
            </a:p>
          </p:txBody>
        </p:sp>
        <p:pic>
          <p:nvPicPr>
            <p:cNvPr id="16" name="Image 13">
              <a:extLst>
                <a:ext uri="{FF2B5EF4-FFF2-40B4-BE49-F238E27FC236}">
                  <a16:creationId xmlns:a16="http://schemas.microsoft.com/office/drawing/2014/main" id="{B4F258C1-36F1-0AC2-7B42-BABFDCEC7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9586" y="4228213"/>
              <a:ext cx="634410" cy="634410"/>
            </a:xfrm>
            <a:prstGeom prst="rect">
              <a:avLst/>
            </a:prstGeom>
          </p:spPr>
        </p:pic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74AEBA64-FE6C-5CDC-AC13-6A5687FD4D0A}"/>
              </a:ext>
            </a:extLst>
          </p:cNvPr>
          <p:cNvSpPr txBox="1"/>
          <p:nvPr/>
        </p:nvSpPr>
        <p:spPr>
          <a:xfrm>
            <a:off x="3065721" y="939210"/>
            <a:ext cx="60481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Un acheteur peut proposer une offre pour un appartement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ED90374-0D66-A703-3084-941F6D9FED68}"/>
              </a:ext>
            </a:extLst>
          </p:cNvPr>
          <p:cNvGrpSpPr/>
          <p:nvPr/>
        </p:nvGrpSpPr>
        <p:grpSpPr>
          <a:xfrm>
            <a:off x="806303" y="1918641"/>
            <a:ext cx="10542182" cy="1295368"/>
            <a:chOff x="806303" y="1918641"/>
            <a:chExt cx="10542182" cy="1295368"/>
          </a:xfrm>
        </p:grpSpPr>
        <p:pic>
          <p:nvPicPr>
            <p:cNvPr id="8" name="Image 8">
              <a:extLst>
                <a:ext uri="{FF2B5EF4-FFF2-40B4-BE49-F238E27FC236}">
                  <a16:creationId xmlns:a16="http://schemas.microsoft.com/office/drawing/2014/main" id="{57550284-F21C-051D-6486-E8559316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81445" y="1918641"/>
              <a:ext cx="9167040" cy="681557"/>
            </a:xfrm>
            <a:prstGeom prst="rect">
              <a:avLst/>
            </a:prstGeom>
          </p:spPr>
        </p:pic>
        <p:pic>
          <p:nvPicPr>
            <p:cNvPr id="10" name="Image 13">
              <a:extLst>
                <a:ext uri="{FF2B5EF4-FFF2-40B4-BE49-F238E27FC236}">
                  <a16:creationId xmlns:a16="http://schemas.microsoft.com/office/drawing/2014/main" id="{D14ED730-EB6E-67E0-207A-7F9EAC551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005" y="1977656"/>
              <a:ext cx="634410" cy="63441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3C1A72C-3A7E-C4A0-BF4C-EB86BA438B7D}"/>
                </a:ext>
              </a:extLst>
            </p:cNvPr>
            <p:cNvSpPr txBox="1"/>
            <p:nvPr/>
          </p:nvSpPr>
          <p:spPr>
            <a:xfrm>
              <a:off x="806303" y="2693581"/>
              <a:ext cx="108629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b="1"/>
                <a:t>views.py</a:t>
              </a:r>
            </a:p>
          </p:txBody>
        </p:sp>
        <p:pic>
          <p:nvPicPr>
            <p:cNvPr id="21" name="Image 10">
              <a:extLst>
                <a:ext uri="{FF2B5EF4-FFF2-40B4-BE49-F238E27FC236}">
                  <a16:creationId xmlns:a16="http://schemas.microsoft.com/office/drawing/2014/main" id="{9312BFD3-6A40-3225-90D6-985B4E393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9609" y="2863703"/>
              <a:ext cx="315433" cy="324293"/>
            </a:xfrm>
            <a:prstGeom prst="rect">
              <a:avLst/>
            </a:prstGeom>
          </p:spPr>
        </p:pic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7F4BCCE-80B2-B26E-AC93-65F6D2D38DA4}"/>
                </a:ext>
              </a:extLst>
            </p:cNvPr>
            <p:cNvSpPr txBox="1"/>
            <p:nvPr/>
          </p:nvSpPr>
          <p:spPr>
            <a:xfrm>
              <a:off x="4625162" y="2906232"/>
              <a:ext cx="3771014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/>
                <a:t>Si l'acheteur n'existe pas, il sera créé sur Odoo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29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A9640C-CF6D-1C2C-B45D-B922EE7D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FD0D07-2BF0-8A21-90B1-D84FE1002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C409C0-3C15-B74E-D54F-7FAF0496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3</a:t>
            </a:fld>
            <a:endParaRPr lang="fr-FR" noProof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5743B6B-18B7-367B-2489-DDC42CB6F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655" y="2472655"/>
            <a:ext cx="1912689" cy="191268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E938536-0A70-9ECD-7DFF-27ECA20DF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223" y="2472655"/>
            <a:ext cx="1993353" cy="199335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8EAE030-0498-FCC1-E32D-254186F81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423" y="2472654"/>
            <a:ext cx="1912689" cy="191268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92A1BEC-7E51-5D0B-CD42-7A8DB440A4BE}"/>
              </a:ext>
            </a:extLst>
          </p:cNvPr>
          <p:cNvSpPr txBox="1"/>
          <p:nvPr/>
        </p:nvSpPr>
        <p:spPr>
          <a:xfrm>
            <a:off x="1095497" y="4679738"/>
            <a:ext cx="29828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Encodage des appartements dans le stock</a:t>
            </a:r>
            <a:endParaRPr lang="fr-BE" sz="12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DD50888-87E4-9BDA-AE6B-F0093B56A1EC}"/>
              </a:ext>
            </a:extLst>
          </p:cNvPr>
          <p:cNvSpPr txBox="1"/>
          <p:nvPr/>
        </p:nvSpPr>
        <p:spPr>
          <a:xfrm>
            <a:off x="4527075" y="4679738"/>
            <a:ext cx="3137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Proposition des appartements aux acheteurs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63A19E-43FB-56F5-9B7F-39622F7603F6}"/>
              </a:ext>
            </a:extLst>
          </p:cNvPr>
          <p:cNvSpPr txBox="1"/>
          <p:nvPr/>
        </p:nvSpPr>
        <p:spPr>
          <a:xfrm>
            <a:off x="8113696" y="4679738"/>
            <a:ext cx="3718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/>
              <a:t>Proposition d’offres d’achats de la part des acheteurs</a:t>
            </a:r>
            <a:endParaRPr lang="fr-BE" sz="1200"/>
          </a:p>
        </p:txBody>
      </p:sp>
    </p:spTree>
    <p:extLst>
      <p:ext uri="{BB962C8B-B14F-4D97-AF65-F5344CB8AC3E}">
        <p14:creationId xmlns:p14="http://schemas.microsoft.com/office/powerpoint/2010/main" val="194485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A417D3-B833-CA52-F334-41E4B90951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/>
              <a:t>Répartition des tâches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10628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BABDD3-AA9A-14E3-9A89-75D56CA5F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9C5726-C1FB-CB8A-BA3D-44641761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E3171D-2E76-5360-C2D9-EB999C092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5</a:t>
            </a:fld>
            <a:endParaRPr lang="fr-FR" noProof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DDCEE1-CA82-F6E5-232E-501BB1CF04FD}"/>
              </a:ext>
            </a:extLst>
          </p:cNvPr>
          <p:cNvSpPr txBox="1"/>
          <p:nvPr/>
        </p:nvSpPr>
        <p:spPr>
          <a:xfrm>
            <a:off x="717697" y="1435395"/>
            <a:ext cx="37532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Utilisation des issues sur GitLab</a:t>
            </a:r>
          </a:p>
        </p:txBody>
      </p:sp>
      <p:pic>
        <p:nvPicPr>
          <p:cNvPr id="11" name="Image 11">
            <a:extLst>
              <a:ext uri="{FF2B5EF4-FFF2-40B4-BE49-F238E27FC236}">
                <a16:creationId xmlns:a16="http://schemas.microsoft.com/office/drawing/2014/main" id="{8D0C2B89-C0C9-5BAD-F033-C2684FC0F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392865"/>
            <a:ext cx="412899" cy="41289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6E0BEA7-9895-E306-71AA-8CF75BCF6F0A}"/>
              </a:ext>
            </a:extLst>
          </p:cNvPr>
          <p:cNvSpPr txBox="1"/>
          <p:nvPr/>
        </p:nvSpPr>
        <p:spPr>
          <a:xfrm>
            <a:off x="717697" y="1063256"/>
            <a:ext cx="62430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Répartition de chaque point de l'énoncé entre développeur</a:t>
            </a:r>
          </a:p>
        </p:txBody>
      </p:sp>
      <p:pic>
        <p:nvPicPr>
          <p:cNvPr id="13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92A0D4-64A8-A2A2-1CC4-198EC4839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70" y="1943481"/>
            <a:ext cx="7970874" cy="323685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A9CA68B-23C3-BF29-C0E7-D6C7795C2538}"/>
              </a:ext>
            </a:extLst>
          </p:cNvPr>
          <p:cNvSpPr txBox="1"/>
          <p:nvPr/>
        </p:nvSpPr>
        <p:spPr>
          <a:xfrm>
            <a:off x="717697" y="5422604"/>
            <a:ext cx="90164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/>
              <a:t>Travaille en binôme pour les tâches plus complexes ou qui sont dépendant l'un de l'autre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77F7D1C8-26AB-209C-599F-2A067335F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93" y="5424377"/>
            <a:ext cx="315433" cy="32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9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392FBD-5655-09F2-D1DD-E3F9891AA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FR"/>
              <a:t>L’architecture du projet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0860163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A595205-7B1C-F36D-11F2-88CBD966D26E}"/>
              </a:ext>
            </a:extLst>
          </p:cNvPr>
          <p:cNvGrpSpPr/>
          <p:nvPr/>
        </p:nvGrpSpPr>
        <p:grpSpPr>
          <a:xfrm>
            <a:off x="1423210" y="2142239"/>
            <a:ext cx="9335384" cy="2779379"/>
            <a:chOff x="1089835" y="2170814"/>
            <a:chExt cx="9335384" cy="2779379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0D9BB1B-F99E-6714-7D58-F63D15EECCD2}"/>
                </a:ext>
              </a:extLst>
            </p:cNvPr>
            <p:cNvSpPr txBox="1"/>
            <p:nvPr/>
          </p:nvSpPr>
          <p:spPr>
            <a:xfrm>
              <a:off x="1089835" y="2170814"/>
              <a:ext cx="933538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/>
                <a:t>La solution logiciel est développée en utilisant un ERP (</a:t>
              </a:r>
              <a:r>
                <a:rPr lang="fr-FR" sz="1600" b="1"/>
                <a:t>Odoo</a:t>
              </a:r>
              <a:r>
                <a:rPr lang="fr-FR"/>
                <a:t>) et un framework web (</a:t>
              </a:r>
              <a:r>
                <a:rPr lang="fr-FR" sz="1600" b="1"/>
                <a:t>Django</a:t>
              </a:r>
              <a:r>
                <a:rPr lang="fr-FR"/>
                <a:t>)</a:t>
              </a:r>
            </a:p>
          </p:txBody>
        </p:sp>
        <p:pic>
          <p:nvPicPr>
            <p:cNvPr id="5" name="Image 5">
              <a:extLst>
                <a:ext uri="{FF2B5EF4-FFF2-40B4-BE49-F238E27FC236}">
                  <a16:creationId xmlns:a16="http://schemas.microsoft.com/office/drawing/2014/main" id="{037F2A8A-0176-57EE-E05F-52178E886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6794" y="2804922"/>
              <a:ext cx="2743200" cy="1248156"/>
            </a:xfrm>
            <a:prstGeom prst="rect">
              <a:avLst/>
            </a:prstGeom>
          </p:spPr>
        </p:pic>
        <p:pic>
          <p:nvPicPr>
            <p:cNvPr id="6" name="Image 6">
              <a:extLst>
                <a:ext uri="{FF2B5EF4-FFF2-40B4-BE49-F238E27FC236}">
                  <a16:creationId xmlns:a16="http://schemas.microsoft.com/office/drawing/2014/main" id="{0B135678-9BC5-B5F1-B30D-6C8B9A287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7864" y="2730060"/>
              <a:ext cx="2743200" cy="138902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5B4366A-B5D5-C51D-0457-3C0927003425}"/>
                </a:ext>
              </a:extLst>
            </p:cNvPr>
            <p:cNvSpPr txBox="1"/>
            <p:nvPr/>
          </p:nvSpPr>
          <p:spPr>
            <a:xfrm>
              <a:off x="2578394" y="4580861"/>
              <a:ext cx="635826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/>
                <a:t>La communication entre les 2 est faites à travers le </a:t>
              </a:r>
              <a:r>
                <a:rPr lang="fr-FR" b="1"/>
                <a:t>XML-RPC</a:t>
              </a:r>
            </a:p>
          </p:txBody>
        </p:sp>
        <p:pic>
          <p:nvPicPr>
            <p:cNvPr id="8" name="Image 8">
              <a:extLst>
                <a:ext uri="{FF2B5EF4-FFF2-40B4-BE49-F238E27FC236}">
                  <a16:creationId xmlns:a16="http://schemas.microsoft.com/office/drawing/2014/main" id="{7234A88C-DAA5-7DF9-3275-8B1461F2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8053" y="3102935"/>
              <a:ext cx="811619" cy="63441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79268D7-1D9D-E9FF-F222-E9AEDA53D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264889" y="3342168"/>
              <a:ext cx="864782" cy="634410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97CBEBF-C6F2-F3F7-3F43-F02D16DF4C42}"/>
                </a:ext>
              </a:extLst>
            </p:cNvPr>
            <p:cNvSpPr txBox="1"/>
            <p:nvPr/>
          </p:nvSpPr>
          <p:spPr>
            <a:xfrm>
              <a:off x="5139069" y="2915092"/>
              <a:ext cx="117489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/>
                <a:t>XML-RPC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50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E7F11E-A318-16F6-9FC1-CBAD51744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BF2401-E7BC-3070-6763-D3EA858F8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3E68A4-82C0-24A6-8D21-0A22B22A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8</a:t>
            </a:fld>
            <a:endParaRPr lang="fr-FR" noProof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C842160-AE19-806E-8CCC-C245478EFD99}"/>
              </a:ext>
            </a:extLst>
          </p:cNvPr>
          <p:cNvSpPr txBox="1"/>
          <p:nvPr/>
        </p:nvSpPr>
        <p:spPr>
          <a:xfrm>
            <a:off x="3304953" y="2844209"/>
            <a:ext cx="55696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b="1"/>
              <a:t>Partie Odoo : module Realtor</a:t>
            </a:r>
          </a:p>
        </p:txBody>
      </p:sp>
    </p:spTree>
    <p:extLst>
      <p:ext uri="{BB962C8B-B14F-4D97-AF65-F5344CB8AC3E}">
        <p14:creationId xmlns:p14="http://schemas.microsoft.com/office/powerpoint/2010/main" val="14385331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269A8B-0E33-69FE-7A69-EEDFC81F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fr-FR" noProof="0"/>
              <a:t>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FC5A3D-2A6E-3EFD-4E22-46873F1D9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Progiciel de gestion intégrée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A55C7D-48A1-5B95-6077-917E6E31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fr-FR" noProof="0" smtClean="0"/>
              <a:t>9</a:t>
            </a:fld>
            <a:endParaRPr lang="fr-FR" noProof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01ABC6D-57C5-4CF6-4B10-EC6E6AB58456}"/>
              </a:ext>
            </a:extLst>
          </p:cNvPr>
          <p:cNvGrpSpPr/>
          <p:nvPr/>
        </p:nvGrpSpPr>
        <p:grpSpPr>
          <a:xfrm>
            <a:off x="770860" y="2285999"/>
            <a:ext cx="1724247" cy="2092926"/>
            <a:chOff x="921488" y="2277139"/>
            <a:chExt cx="1724247" cy="2092926"/>
          </a:xfrm>
        </p:grpSpPr>
        <p:pic>
          <p:nvPicPr>
            <p:cNvPr id="13" name="Image 13">
              <a:extLst>
                <a:ext uri="{FF2B5EF4-FFF2-40B4-BE49-F238E27FC236}">
                  <a16:creationId xmlns:a16="http://schemas.microsoft.com/office/drawing/2014/main" id="{85F0B1C3-B3E9-027A-A6C6-D41AD84D6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5656" y="2748516"/>
              <a:ext cx="1139456" cy="1139456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3C18CB9-8809-177D-CC47-2CA3E6259EB3}"/>
                </a:ext>
              </a:extLst>
            </p:cNvPr>
            <p:cNvSpPr txBox="1"/>
            <p:nvPr/>
          </p:nvSpPr>
          <p:spPr>
            <a:xfrm>
              <a:off x="921488" y="4031511"/>
              <a:ext cx="172424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600" i="1"/>
                <a:t>business object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AD35BC0-9587-CFFF-7BAD-7D07D998334E}"/>
                </a:ext>
              </a:extLst>
            </p:cNvPr>
            <p:cNvSpPr txBox="1"/>
            <p:nvPr/>
          </p:nvSpPr>
          <p:spPr>
            <a:xfrm>
              <a:off x="1116418" y="2277139"/>
              <a:ext cx="133438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b="1"/>
                <a:t>Apartment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6475347A-FA1C-B807-29B4-C4AE52540DC2}"/>
              </a:ext>
            </a:extLst>
          </p:cNvPr>
          <p:cNvGrpSpPr/>
          <p:nvPr/>
        </p:nvGrpSpPr>
        <p:grpSpPr>
          <a:xfrm>
            <a:off x="2553587" y="641498"/>
            <a:ext cx="9220198" cy="5724622"/>
            <a:chOff x="2553587" y="641498"/>
            <a:chExt cx="9220198" cy="5724622"/>
          </a:xfrm>
        </p:grpSpPr>
        <p:pic>
          <p:nvPicPr>
            <p:cNvPr id="16" name="Image 16">
              <a:extLst>
                <a:ext uri="{FF2B5EF4-FFF2-40B4-BE49-F238E27FC236}">
                  <a16:creationId xmlns:a16="http://schemas.microsoft.com/office/drawing/2014/main" id="{2EE1832B-AD52-CD81-F6F0-026FCC1EC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3587" y="2757378"/>
              <a:ext cx="1139456" cy="1139456"/>
            </a:xfrm>
            <a:prstGeom prst="rect">
              <a:avLst/>
            </a:prstGeom>
          </p:spPr>
        </p:pic>
        <p:pic>
          <p:nvPicPr>
            <p:cNvPr id="20" name="Image 2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87306215-DDC4-D191-446C-B4E6215C4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76330" y="641498"/>
              <a:ext cx="7997455" cy="2677632"/>
            </a:xfrm>
            <a:prstGeom prst="rect">
              <a:avLst/>
            </a:prstGeom>
          </p:spPr>
        </p:pic>
        <p:pic>
          <p:nvPicPr>
            <p:cNvPr id="7" name="Image 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F4CAAD82-055F-992B-9054-9E9313EDB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6447" y="3282927"/>
              <a:ext cx="5888664" cy="3083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836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nolig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29035_TF56180624_Win32" id="{86818CA5-A7A1-4A11-825D-121ACC2F2553}" vid="{B15E7544-D123-4273-B0AB-D8F961E44E2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Argumentaire de vente clair et minimaliste</Template>
  <Application>Microsoft Office PowerPoint</Application>
  <PresentationFormat>Grand écran</PresentationFormat>
  <Slides>29</Slides>
  <Notes>1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0" baseType="lpstr">
      <vt:lpstr>Monoligne</vt:lpstr>
      <vt:lpstr>Gestion immobilière</vt:lpstr>
      <vt:lpstr>Brève description du projet</vt:lpstr>
      <vt:lpstr>Présentation PowerPoint</vt:lpstr>
      <vt:lpstr>Répartition des tâches</vt:lpstr>
      <vt:lpstr>Présentation PowerPoint</vt:lpstr>
      <vt:lpstr>L’architecture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Oumar MAGOMADOV</dc:creator>
  <cp:revision>180</cp:revision>
  <dcterms:created xsi:type="dcterms:W3CDTF">2023-01-19T10:00:27Z</dcterms:created>
  <dcterms:modified xsi:type="dcterms:W3CDTF">2023-01-24T18:17:42Z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